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An implicit assumption behind this formulation is that the expert’s actions are fully explained by the observations.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Here is a imitation learning process of flattening. Human changes position of his/her hands every run, the possibility of using the expert motion planner decrease every run, in the last several runs, the motion is fully generated by the learned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train and evaluate robotic vehicles in the physical world (top) and in simulated urban environments (bottom).</a:t>
            </a:r>
          </a:p>
          <a:p>
            <a:pPr indent="0" lvl="0" marL="0">
              <a:spcBef>
                <a:spcPts val="0"/>
              </a:spcBef>
              <a:buNone/>
            </a:pPr>
            <a:r>
              <a:rPr lang="en"/>
              <a:t>The vehicles drive based on video from a forward-facing onboard camera. At the time these images were taken, the vehicle was given the command “turn right at the next intersection”. </a:t>
            </a:r>
          </a:p>
          <a:p>
            <a:pPr indent="0" lvl="0" marL="0">
              <a:spcBef>
                <a:spcPts val="0"/>
              </a:spcBef>
              <a:buNone/>
            </a:pPr>
            <a:r>
              <a:rPr lang="en"/>
              <a:t>The trained controller handles sensorimotor coordination (staying on the road, avoiding collisions) and follows the provided commands.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command input: the command is processed as input by the network, together with the image and the measurements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The fragment is </a:t>
            </a:r>
            <a:r>
              <a:rPr lang="en"/>
              <a:t>an actual driving sequence from the training set. </a:t>
            </a:r>
          </a:p>
          <a:p>
            <a:pPr indent="0" lvl="0" marL="0">
              <a:spcBef>
                <a:spcPts val="0"/>
              </a:spcBef>
              <a:buNone/>
            </a:pPr>
            <a:r>
              <a:rPr lang="en"/>
              <a:t>The plot on the left shows steering control versus time. </a:t>
            </a:r>
          </a:p>
          <a:p>
            <a:pPr indent="0" lvl="0" marL="0">
              <a:spcBef>
                <a:spcPts val="0"/>
              </a:spcBef>
              <a:buNone/>
            </a:pPr>
            <a:r>
              <a:rPr lang="en"/>
              <a:t>In the plot, the red curve is an injected triangular noise signal, the green curve is the driver’s steering signal, and the blue curve is the steering signal provided to the car, which is the sum of the driver’s control and the noise. </a:t>
            </a:r>
          </a:p>
          <a:p>
            <a:pPr indent="0" lvl="0" marL="0">
              <a:spcBef>
                <a:spcPts val="0"/>
              </a:spcBef>
              <a:buNone/>
            </a:pPr>
            <a:r>
              <a:t/>
            </a:r>
            <a:endParaRPr/>
          </a:p>
          <a:p>
            <a:pPr indent="0" lvl="0" marL="0">
              <a:spcBef>
                <a:spcPts val="0"/>
              </a:spcBef>
              <a:buNone/>
            </a:pPr>
            <a:r>
              <a:rPr lang="en"/>
              <a:t>Images on the right show the driver’s view at three points in time.</a:t>
            </a:r>
          </a:p>
          <a:p>
            <a:pPr indent="0" lvl="0" marL="0">
              <a:spcBef>
                <a:spcPts val="0"/>
              </a:spcBef>
              <a:buNone/>
            </a:pPr>
            <a:r>
              <a:rPr lang="en"/>
              <a:t>Between times 0 and roughly 1.0, the noise produces a drift to the right, as illustrated in image (a). </a:t>
            </a:r>
          </a:p>
          <a:p>
            <a:pPr indent="0" lvl="0" marL="0">
              <a:spcBef>
                <a:spcPts val="0"/>
              </a:spcBef>
              <a:buNone/>
            </a:pPr>
            <a:r>
              <a:rPr lang="en"/>
              <a:t>This triggers a human reaction, from 1.0 to 2.5 seconds, illustrated in (b). </a:t>
            </a:r>
          </a:p>
          <a:p>
            <a:pPr indent="0" lvl="0" marL="0">
              <a:spcBef>
                <a:spcPts val="0"/>
              </a:spcBef>
              <a:buNone/>
            </a:pPr>
            <a:r>
              <a:rPr lang="en"/>
              <a:t>Finally, the car recovers from the disturbance, as shown in (c). Only the driver-provided signal (green curve on the left) is used for training.</a:t>
            </a:r>
            <a:br>
              <a:rPr lang="en"/>
            </a:b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zeta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dk1"/>
              </a:buClr>
              <a:buSzPts val="1800"/>
              <a:buChar char="●"/>
              <a:defRPr>
                <a:solidFill>
                  <a:schemeClr val="dk1"/>
                </a:solidFill>
              </a:defRPr>
            </a:lvl1pPr>
            <a:lvl2pPr lvl="1">
              <a:spcBef>
                <a:spcPts val="0"/>
              </a:spcBef>
              <a:buClr>
                <a:schemeClr val="dk1"/>
              </a:buClr>
              <a:buSzPts val="1400"/>
              <a:buChar char="○"/>
              <a:defRPr>
                <a:solidFill>
                  <a:schemeClr val="dk1"/>
                </a:solidFill>
              </a:defRPr>
            </a:lvl2pPr>
            <a:lvl3pPr lvl="2">
              <a:spcBef>
                <a:spcPts val="0"/>
              </a:spcBef>
              <a:buClr>
                <a:schemeClr val="dk1"/>
              </a:buClr>
              <a:buSzPts val="1400"/>
              <a:buChar char="■"/>
              <a:defRPr>
                <a:solidFill>
                  <a:schemeClr val="dk1"/>
                </a:solidFill>
              </a:defRPr>
            </a:lvl3pPr>
            <a:lvl4pPr lvl="3">
              <a:spcBef>
                <a:spcPts val="0"/>
              </a:spcBef>
              <a:buClr>
                <a:schemeClr val="dk1"/>
              </a:buClr>
              <a:buSzPts val="1400"/>
              <a:buChar char="●"/>
              <a:defRPr>
                <a:solidFill>
                  <a:schemeClr val="dk1"/>
                </a:solidFill>
              </a:defRPr>
            </a:lvl4pPr>
            <a:lvl5pPr lvl="4">
              <a:spcBef>
                <a:spcPts val="0"/>
              </a:spcBef>
              <a:buClr>
                <a:schemeClr val="dk1"/>
              </a:buClr>
              <a:buSzPts val="1400"/>
              <a:buChar char="○"/>
              <a:defRPr>
                <a:solidFill>
                  <a:schemeClr val="dk1"/>
                </a:solidFill>
              </a:defRPr>
            </a:lvl5pPr>
            <a:lvl6pPr lvl="5">
              <a:spcBef>
                <a:spcPts val="0"/>
              </a:spcBef>
              <a:buClr>
                <a:schemeClr val="dk1"/>
              </a:buClr>
              <a:buSzPts val="1400"/>
              <a:buChar char="■"/>
              <a:defRPr>
                <a:solidFill>
                  <a:schemeClr val="dk1"/>
                </a:solidFill>
              </a:defRPr>
            </a:lvl6pPr>
            <a:lvl7pPr lvl="6">
              <a:spcBef>
                <a:spcPts val="0"/>
              </a:spcBef>
              <a:buClr>
                <a:schemeClr val="dk1"/>
              </a:buClr>
              <a:buSzPts val="1400"/>
              <a:buChar char="●"/>
              <a:defRPr>
                <a:solidFill>
                  <a:schemeClr val="dk1"/>
                </a:solidFill>
              </a:defRPr>
            </a:lvl7pPr>
            <a:lvl8pPr lvl="7">
              <a:spcBef>
                <a:spcPts val="0"/>
              </a:spcBef>
              <a:buClr>
                <a:schemeClr val="dk1"/>
              </a:buClr>
              <a:buSzPts val="1400"/>
              <a:buChar char="○"/>
              <a:defRPr>
                <a:solidFill>
                  <a:schemeClr val="dk1"/>
                </a:solidFill>
              </a:defRPr>
            </a:lvl8pPr>
            <a:lvl9pPr lvl="8">
              <a:spcBef>
                <a:spcPts val="0"/>
              </a:spcBef>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2"/>
              </a:buClr>
              <a:buSzPts val="1800"/>
              <a:buChar char="●"/>
              <a:defRPr sz="1800">
                <a:solidFill>
                  <a:schemeClr val="lt2"/>
                </a:solidFill>
              </a:defRPr>
            </a:lvl1pPr>
            <a:lvl2pPr lvl="1">
              <a:lnSpc>
                <a:spcPct val="115000"/>
              </a:lnSpc>
              <a:spcBef>
                <a:spcPts val="0"/>
              </a:spcBef>
              <a:spcAft>
                <a:spcPts val="1600"/>
              </a:spcAft>
              <a:buClr>
                <a:schemeClr val="lt2"/>
              </a:buClr>
              <a:buSzPts val="1400"/>
              <a:buChar char="○"/>
              <a:defRPr>
                <a:solidFill>
                  <a:schemeClr val="lt2"/>
                </a:solidFill>
              </a:defRPr>
            </a:lvl2pPr>
            <a:lvl3pPr lvl="2">
              <a:lnSpc>
                <a:spcPct val="115000"/>
              </a:lnSpc>
              <a:spcBef>
                <a:spcPts val="0"/>
              </a:spcBef>
              <a:spcAft>
                <a:spcPts val="1600"/>
              </a:spcAft>
              <a:buClr>
                <a:schemeClr val="lt2"/>
              </a:buClr>
              <a:buSzPts val="1400"/>
              <a:buChar char="■"/>
              <a:defRPr>
                <a:solidFill>
                  <a:schemeClr val="lt2"/>
                </a:solidFill>
              </a:defRPr>
            </a:lvl3pPr>
            <a:lvl4pPr lvl="3">
              <a:lnSpc>
                <a:spcPct val="115000"/>
              </a:lnSpc>
              <a:spcBef>
                <a:spcPts val="0"/>
              </a:spcBef>
              <a:spcAft>
                <a:spcPts val="1600"/>
              </a:spcAft>
              <a:buClr>
                <a:schemeClr val="lt2"/>
              </a:buClr>
              <a:buSzPts val="1400"/>
              <a:buChar char="●"/>
              <a:defRPr>
                <a:solidFill>
                  <a:schemeClr val="lt2"/>
                </a:solidFill>
              </a:defRPr>
            </a:lvl4pPr>
            <a:lvl5pPr lvl="4">
              <a:lnSpc>
                <a:spcPct val="115000"/>
              </a:lnSpc>
              <a:spcBef>
                <a:spcPts val="0"/>
              </a:spcBef>
              <a:spcAft>
                <a:spcPts val="1600"/>
              </a:spcAft>
              <a:buClr>
                <a:schemeClr val="lt2"/>
              </a:buClr>
              <a:buSzPts val="1400"/>
              <a:buChar char="○"/>
              <a:defRPr>
                <a:solidFill>
                  <a:schemeClr val="lt2"/>
                </a:solidFill>
              </a:defRPr>
            </a:lvl5pPr>
            <a:lvl6pPr lvl="5">
              <a:lnSpc>
                <a:spcPct val="115000"/>
              </a:lnSpc>
              <a:spcBef>
                <a:spcPts val="0"/>
              </a:spcBef>
              <a:spcAft>
                <a:spcPts val="1600"/>
              </a:spcAft>
              <a:buClr>
                <a:schemeClr val="lt2"/>
              </a:buClr>
              <a:buSzPts val="1400"/>
              <a:buChar char="■"/>
              <a:defRPr>
                <a:solidFill>
                  <a:schemeClr val="lt2"/>
                </a:solidFill>
              </a:defRPr>
            </a:lvl6pPr>
            <a:lvl7pPr lvl="6">
              <a:lnSpc>
                <a:spcPct val="115000"/>
              </a:lnSpc>
              <a:spcBef>
                <a:spcPts val="0"/>
              </a:spcBef>
              <a:spcAft>
                <a:spcPts val="1600"/>
              </a:spcAft>
              <a:buClr>
                <a:schemeClr val="lt2"/>
              </a:buClr>
              <a:buSzPts val="1400"/>
              <a:buChar char="●"/>
              <a:defRPr>
                <a:solidFill>
                  <a:schemeClr val="lt2"/>
                </a:solidFill>
              </a:defRPr>
            </a:lvl7pPr>
            <a:lvl8pPr lvl="7">
              <a:lnSpc>
                <a:spcPct val="115000"/>
              </a:lnSpc>
              <a:spcBef>
                <a:spcPts val="0"/>
              </a:spcBef>
              <a:spcAft>
                <a:spcPts val="1600"/>
              </a:spcAft>
              <a:buClr>
                <a:schemeClr val="lt2"/>
              </a:buClr>
              <a:buSzPts val="1400"/>
              <a:buChar char="○"/>
              <a:defRPr>
                <a:solidFill>
                  <a:schemeClr val="lt2"/>
                </a:solidFill>
              </a:defRPr>
            </a:lvl8pPr>
            <a:lvl9pPr lvl="8">
              <a:lnSpc>
                <a:spcPct val="115000"/>
              </a:lnSpc>
              <a:spcBef>
                <a:spcPts val="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rive.google.com/file/d/0B1ChR168wIiRZG5OdWtiM3FONG8/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cFtnflNe5fM"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VCdxqn0fcnE"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indent="0" lvl="0" marL="0">
              <a:spcBef>
                <a:spcPts val="0"/>
              </a:spcBef>
              <a:buNone/>
            </a:pPr>
            <a:r>
              <a:rPr lang="en" sz="4800"/>
              <a:t>End-to-end Driving via Conditional Imitation Learning</a:t>
            </a:r>
          </a:p>
        </p:txBody>
      </p:sp>
      <p:sp>
        <p:nvSpPr>
          <p:cNvPr id="55" name="Shape 55"/>
          <p:cNvSpPr txBox="1"/>
          <p:nvPr>
            <p:ph idx="1" type="subTitle"/>
          </p:nvPr>
        </p:nvSpPr>
        <p:spPr>
          <a:xfrm>
            <a:off x="311700" y="3287450"/>
            <a:ext cx="8520600" cy="792600"/>
          </a:xfrm>
          <a:prstGeom prst="rect">
            <a:avLst/>
          </a:prstGeom>
        </p:spPr>
        <p:txBody>
          <a:bodyPr anchorCtr="0" anchor="t" bIns="91425" lIns="91425" rIns="91425" wrap="square" tIns="91425">
            <a:noAutofit/>
          </a:bodyPr>
          <a:lstStyle/>
          <a:p>
            <a:pPr indent="0" lvl="0" marL="0">
              <a:spcBef>
                <a:spcPts val="0"/>
              </a:spcBef>
              <a:buNone/>
            </a:pPr>
            <a:r>
              <a:rPr lang="en"/>
              <a:t>Biao Jia biao@cs.unc.edu</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Imitation Learning</a:t>
            </a:r>
          </a:p>
        </p:txBody>
      </p:sp>
      <p:sp>
        <p:nvSpPr>
          <p:cNvPr id="114" name="Shape 11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The basic idea behind imitation learning is to train a controller that mimics an expert. </a:t>
            </a:r>
          </a:p>
          <a:p>
            <a:pPr indent="0" lvl="0" marL="0">
              <a:spcBef>
                <a:spcPts val="0"/>
              </a:spcBef>
              <a:buNone/>
            </a:pPr>
            <a:r>
              <a:rPr lang="en"/>
              <a:t>C</a:t>
            </a:r>
            <a:r>
              <a:rPr lang="en"/>
              <a:t>ontroller receives an observation o_t from the environment and a command c_t. It produces an action a_t that affects the environment, advancing to the next time step.</a:t>
            </a:r>
          </a:p>
        </p:txBody>
      </p:sp>
      <p:pic>
        <p:nvPicPr>
          <p:cNvPr id="115" name="Shape 115"/>
          <p:cNvPicPr preferRelativeResize="0"/>
          <p:nvPr/>
        </p:nvPicPr>
        <p:blipFill>
          <a:blip r:embed="rId3">
            <a:alphaModFix/>
          </a:blip>
          <a:stretch>
            <a:fillRect/>
          </a:stretch>
        </p:blipFill>
        <p:spPr>
          <a:xfrm>
            <a:off x="1952625" y="2806150"/>
            <a:ext cx="5238750" cy="1819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Imitation Learning</a:t>
            </a:r>
          </a:p>
        </p:txBody>
      </p:sp>
      <p:sp>
        <p:nvSpPr>
          <p:cNvPr id="121" name="Shape 12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The training data is a set of observation- action pairs D = {&lt;o_i,a_i&gt;} generated by the expert. The assumption is that the expert is successful at performing the task of interest and that a controller trained to mimic the expert will also perform the task well. </a:t>
            </a:r>
          </a:p>
          <a:p>
            <a:pPr indent="0" lvl="0" marL="0">
              <a:spcBef>
                <a:spcPts val="0"/>
              </a:spcBef>
              <a:buNone/>
            </a:pPr>
            <a:r>
              <a:rPr lang="en"/>
              <a:t>This is a supervised learning problem, in which the parameters θ of a function approximator F(o;θ) must be optimized to fit the mapping of observations to actions:</a:t>
            </a:r>
          </a:p>
          <a:p>
            <a:pPr indent="0" lvl="0" marL="0">
              <a:spcBef>
                <a:spcPts val="0"/>
              </a:spcBef>
              <a:buNone/>
            </a:pPr>
            <a:r>
              <a:t/>
            </a:r>
            <a:endParaRPr/>
          </a:p>
          <a:p>
            <a:pPr indent="0" lvl="0" marL="0">
              <a:spcBef>
                <a:spcPts val="0"/>
              </a:spcBef>
              <a:buNone/>
            </a:pPr>
            <a:r>
              <a:t/>
            </a:r>
            <a:endParaRPr/>
          </a:p>
        </p:txBody>
      </p:sp>
      <p:pic>
        <p:nvPicPr>
          <p:cNvPr id="122" name="Shape 122"/>
          <p:cNvPicPr preferRelativeResize="0"/>
          <p:nvPr/>
        </p:nvPicPr>
        <p:blipFill>
          <a:blip r:embed="rId3">
            <a:alphaModFix/>
          </a:blip>
          <a:stretch>
            <a:fillRect/>
          </a:stretch>
        </p:blipFill>
        <p:spPr>
          <a:xfrm>
            <a:off x="2529613" y="3772400"/>
            <a:ext cx="4084775" cy="796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Imitation Learning</a:t>
            </a:r>
          </a:p>
        </p:txBody>
      </p:sp>
      <p:sp>
        <p:nvSpPr>
          <p:cNvPr id="128" name="Shape 12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An implicit assumption behind this formulation is that the expert’s actions are fully explained by the observations.</a:t>
            </a:r>
          </a:p>
          <a:p>
            <a:pPr indent="0" lvl="0" marL="0">
              <a:spcBef>
                <a:spcPts val="0"/>
              </a:spcBef>
              <a:buNone/>
            </a:pPr>
            <a:r>
              <a:rPr lang="en"/>
              <a:t>T</a:t>
            </a:r>
            <a:r>
              <a:rPr lang="en"/>
              <a:t>here exists a function E that maps observations to the expert’s actions: </a:t>
            </a:r>
          </a:p>
          <a:p>
            <a:pPr indent="0" lvl="0" marL="0" rtl="0" algn="ctr">
              <a:spcBef>
                <a:spcPts val="0"/>
              </a:spcBef>
              <a:buNone/>
            </a:pPr>
            <a:r>
              <a:rPr lang="en"/>
              <a:t>a_i = E(o_i)</a:t>
            </a:r>
          </a:p>
          <a:p>
            <a:pPr indent="0" lvl="0" marL="0" rtl="0" algn="l">
              <a:spcBef>
                <a:spcPts val="0"/>
              </a:spcBef>
              <a:buNone/>
            </a:pPr>
            <a:r>
              <a:rPr lang="en"/>
              <a:t>If this assumption holds, a sufficiently expressive approximator will be able to fit the function E given enough data.</a:t>
            </a:r>
          </a:p>
          <a:p>
            <a:pPr indent="0" lvl="0" mar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Imitation Learning</a:t>
            </a:r>
          </a:p>
        </p:txBody>
      </p:sp>
      <p:sp>
        <p:nvSpPr>
          <p:cNvPr id="134" name="Shape 13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However, in more complex scenarios the assumption that the mapping of observations to actions is a function breaks down. </a:t>
            </a:r>
          </a:p>
          <a:p>
            <a:pPr indent="0" lvl="0" marL="0">
              <a:spcBef>
                <a:spcPts val="0"/>
              </a:spcBef>
              <a:buNone/>
            </a:pPr>
            <a:r>
              <a:rPr lang="en"/>
              <a:t>Consider a driver approaching an intersection. The drivers' subsequent actions are not explained by the observations, but are additionally affected by the driver’s internal state, such as the intended destination. </a:t>
            </a:r>
          </a:p>
          <a:p>
            <a:pPr indent="0" lvl="0" marL="0">
              <a:spcBef>
                <a:spcPts val="0"/>
              </a:spcBef>
              <a:buNone/>
            </a:pPr>
            <a:r>
              <a:rPr lang="en"/>
              <a:t>The same observations could lead to different actions, depending on this latent state.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Conditional Imitation Learning </a:t>
            </a:r>
          </a:p>
        </p:txBody>
      </p:sp>
      <p:sp>
        <p:nvSpPr>
          <p:cNvPr id="140" name="Shape 14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To address this, we begin by explicitly modeling the expert’s internal state by a vector </a:t>
            </a:r>
            <a:r>
              <a:rPr b="1" lang="en"/>
              <a:t>h</a:t>
            </a:r>
            <a:r>
              <a:rPr lang="en"/>
              <a:t>, which together with the observation explains the expert’s action: a_i = E(o_i,h_i). </a:t>
            </a:r>
          </a:p>
          <a:p>
            <a:pPr indent="0" lvl="0" marL="0" rtl="0">
              <a:spcBef>
                <a:spcPts val="0"/>
              </a:spcBef>
              <a:buNone/>
            </a:pPr>
            <a:r>
              <a:rPr b="1" lang="en"/>
              <a:t>h</a:t>
            </a:r>
            <a:r>
              <a:rPr lang="en"/>
              <a:t> can include information about the expert’s intentions, goals and prior knowledge. The conditional imitation learning objective can be rewritten as:</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p:txBody>
      </p:sp>
      <p:pic>
        <p:nvPicPr>
          <p:cNvPr id="141" name="Shape 141"/>
          <p:cNvPicPr preferRelativeResize="0"/>
          <p:nvPr/>
        </p:nvPicPr>
        <p:blipFill>
          <a:blip r:embed="rId3">
            <a:alphaModFix/>
          </a:blip>
          <a:stretch>
            <a:fillRect/>
          </a:stretch>
        </p:blipFill>
        <p:spPr>
          <a:xfrm>
            <a:off x="2562225" y="3130350"/>
            <a:ext cx="4019550" cy="704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Conditional Imitation Learning </a:t>
            </a:r>
          </a:p>
          <a:p>
            <a:pPr indent="0" lvl="0" marL="0">
              <a:spcBef>
                <a:spcPts val="0"/>
              </a:spcBef>
              <a:buNone/>
            </a:pPr>
            <a:r>
              <a:t/>
            </a:r>
            <a:endParaRPr/>
          </a:p>
        </p:txBody>
      </p:sp>
      <p:sp>
        <p:nvSpPr>
          <p:cNvPr id="147" name="Shape 14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We expose the latent state h to the controller by introducing an additional command input: c = c(h). </a:t>
            </a:r>
          </a:p>
          <a:p>
            <a:pPr indent="0" lvl="0" marL="0">
              <a:spcBef>
                <a:spcPts val="0"/>
              </a:spcBef>
              <a:buNone/>
            </a:pPr>
            <a:r>
              <a:rPr lang="en"/>
              <a:t>At training time, the command c is provided by the expert. At test time, commands can be used to affect the behavior of the controller, which come from a human user or a planning module. </a:t>
            </a:r>
            <a:r>
              <a:rPr i="1" lang="en"/>
              <a:t>“turn right at the next intersection”.</a:t>
            </a:r>
          </a:p>
          <a:p>
            <a:pPr indent="0" lvl="0" marL="0">
              <a:spcBef>
                <a:spcPts val="0"/>
              </a:spcBef>
              <a:buNone/>
            </a:pPr>
            <a:r>
              <a:rPr lang="en"/>
              <a:t>The training dataset becomes D = {&lt;o_i, c_i, a_i&gt;}</a:t>
            </a:r>
          </a:p>
          <a:p>
            <a:pPr indent="0" lvl="0" marL="0">
              <a:spcBef>
                <a:spcPts val="0"/>
              </a:spcBef>
              <a:buNone/>
            </a:pPr>
            <a:r>
              <a:t/>
            </a:r>
            <a:endParaRPr/>
          </a:p>
        </p:txBody>
      </p:sp>
      <p:pic>
        <p:nvPicPr>
          <p:cNvPr id="148" name="Shape 148"/>
          <p:cNvPicPr preferRelativeResize="0"/>
          <p:nvPr/>
        </p:nvPicPr>
        <p:blipFill>
          <a:blip r:embed="rId3">
            <a:alphaModFix/>
          </a:blip>
          <a:stretch>
            <a:fillRect/>
          </a:stretch>
        </p:blipFill>
        <p:spPr>
          <a:xfrm>
            <a:off x="2890838" y="3662038"/>
            <a:ext cx="3362325" cy="600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DAGGER</a:t>
            </a:r>
          </a:p>
        </p:txBody>
      </p:sp>
      <p:sp>
        <p:nvSpPr>
          <p:cNvPr id="154" name="Shape 15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DAGGER (Dataset Aggregation), an iterative algorithm that trains a deterministic policy that achieves good performance guarantees under its induced distribution of states.</a:t>
            </a:r>
          </a:p>
          <a:p>
            <a:pPr indent="0" lvl="0" marL="0">
              <a:spcBef>
                <a:spcPts val="0"/>
              </a:spcBef>
              <a:buNone/>
            </a:pPr>
            <a:r>
              <a:t/>
            </a:r>
            <a:endParaRPr/>
          </a:p>
        </p:txBody>
      </p:sp>
      <p:pic>
        <p:nvPicPr>
          <p:cNvPr id="155" name="Shape 155"/>
          <p:cNvPicPr preferRelativeResize="0"/>
          <p:nvPr/>
        </p:nvPicPr>
        <p:blipFill>
          <a:blip r:embed="rId3">
            <a:alphaModFix/>
          </a:blip>
          <a:stretch>
            <a:fillRect/>
          </a:stretch>
        </p:blipFill>
        <p:spPr>
          <a:xfrm>
            <a:off x="2553100" y="1846075"/>
            <a:ext cx="4273895" cy="2633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DAGGER</a:t>
            </a: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At the first iteration, it uses the expert’s policy to gather a dataset of trajectories D and train a policy π1 that best mimics the expert on those trajectories.</a:t>
            </a:r>
          </a:p>
          <a:p>
            <a:pPr indent="0" lvl="0" marL="0">
              <a:spcBef>
                <a:spcPts val="0"/>
              </a:spcBef>
              <a:buNone/>
            </a:pPr>
            <a:r>
              <a:rPr lang="en"/>
              <a:t>Then at iteration n, it uses π_n to collect more trajectories and adds those trajectories to the dataset D. The next policy π_n+1 is the policy that best mimics the expert on the whole dataset D.</a:t>
            </a:r>
          </a:p>
          <a:p>
            <a:pPr indent="0" lvl="0" marL="0">
              <a:spcBef>
                <a:spcPts val="0"/>
              </a:spcBef>
              <a:buNone/>
            </a:pPr>
            <a:r>
              <a:rPr lang="en"/>
              <a:t>In other words, DAGGER proceeds by collecting a dataset at each iteration under the current policy and trains the next policy under the aggregate of all collected datasets.</a:t>
            </a:r>
          </a:p>
          <a:p>
            <a:pPr indent="0" lvl="0" mar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DAGGER</a:t>
            </a:r>
          </a:p>
        </p:txBody>
      </p:sp>
      <p:sp>
        <p:nvSpPr>
          <p:cNvPr id="167" name="Shape 16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To better leverage the presence of the expert in our imitation learning setting, we optionally allow the algorithm to use a modified policy πi = βiπ + (1 − βi)πi at iteration i that queries the expert to choose controls a fraction of the time while collecting the next dataset. </a:t>
            </a:r>
          </a:p>
          <a:p>
            <a:pPr indent="0" lvl="0" marL="0">
              <a:spcBef>
                <a:spcPts val="0"/>
              </a:spcBef>
              <a:buNone/>
            </a:pPr>
            <a:r>
              <a:rPr lang="en"/>
              <a:t>We will typically use β1 = 1 so that we do not have to specify an initial policy π1 before getting data from the expert’s behavior. Then we could choose βi = p^(i−1) to have a probability of using the expert that decays exponentially.</a:t>
            </a:r>
          </a:p>
          <a:p>
            <a:pPr indent="0" lvl="0" marL="0">
              <a:spcBef>
                <a:spcPts val="0"/>
              </a:spcBef>
              <a:buNone/>
            </a:pPr>
            <a:r>
              <a:t/>
            </a:r>
            <a:endParaRPr/>
          </a:p>
          <a:p>
            <a:pPr indent="0" lvl="0" mar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Imitation Sample in Manipulation	</a:t>
            </a:r>
          </a:p>
        </p:txBody>
      </p:sp>
      <p:sp>
        <p:nvSpPr>
          <p:cNvPr id="173" name="Shape 173" title="test2.avi">
            <a:hlinkClick r:id="rId3"/>
          </p:cNvPr>
          <p:cNvSpPr/>
          <p:nvPr/>
        </p:nvSpPr>
        <p:spPr>
          <a:xfrm>
            <a:off x="4260300" y="1146175"/>
            <a:ext cx="4572000" cy="3429000"/>
          </a:xfrm>
          <a:prstGeom prst="rect">
            <a:avLst/>
          </a:prstGeom>
          <a:noFill/>
          <a:ln>
            <a:noFill/>
          </a:ln>
        </p:spPr>
      </p:sp>
      <p:sp>
        <p:nvSpPr>
          <p:cNvPr id="174" name="Shape 174"/>
          <p:cNvSpPr txBox="1"/>
          <p:nvPr/>
        </p:nvSpPr>
        <p:spPr>
          <a:xfrm>
            <a:off x="0" y="0"/>
            <a:ext cx="3000000" cy="3000000"/>
          </a:xfrm>
          <a:prstGeom prst="rect">
            <a:avLst/>
          </a:prstGeom>
          <a:noFill/>
          <a:ln>
            <a:noFill/>
          </a:ln>
        </p:spPr>
        <p:txBody>
          <a:bodyPr anchorCtr="0" anchor="ctr" bIns="91425" lIns="91425" rIns="91425" wrap="square" tIns="91425">
            <a:noAutofit/>
          </a:bodyPr>
          <a:lstStyle/>
          <a:p>
            <a:pPr indent="0" lvl="0" marL="0" rtl="0">
              <a:spcBef>
                <a:spcPts val="0"/>
              </a:spcBef>
              <a:buNone/>
            </a:pPr>
            <a:r>
              <a:t/>
            </a:r>
            <a:endParaRPr sz="1100"/>
          </a:p>
        </p:txBody>
      </p:sp>
      <p:sp>
        <p:nvSpPr>
          <p:cNvPr id="175" name="Shape 175"/>
          <p:cNvSpPr txBox="1"/>
          <p:nvPr>
            <p:ph idx="1" type="body"/>
          </p:nvPr>
        </p:nvSpPr>
        <p:spPr>
          <a:xfrm>
            <a:off x="311700" y="1152475"/>
            <a:ext cx="3599400" cy="3416400"/>
          </a:xfrm>
          <a:prstGeom prst="rect">
            <a:avLst/>
          </a:prstGeom>
        </p:spPr>
        <p:txBody>
          <a:bodyPr anchorCtr="0" anchor="t" bIns="91425" lIns="91425" rIns="91425" wrap="square" tIns="91425">
            <a:noAutofit/>
          </a:bodyPr>
          <a:lstStyle/>
          <a:p>
            <a:pPr indent="0" lvl="0" marL="0">
              <a:spcBef>
                <a:spcPts val="0"/>
              </a:spcBef>
              <a:buNone/>
            </a:pPr>
            <a:r>
              <a:rPr lang="en"/>
              <a:t>Here is a imitation learning process of flattening. </a:t>
            </a:r>
          </a:p>
          <a:p>
            <a:pPr indent="0" lvl="0" marL="0" rtl="0">
              <a:spcBef>
                <a:spcPts val="0"/>
              </a:spcBef>
              <a:buNone/>
            </a:pPr>
            <a:r>
              <a:rPr lang="en"/>
              <a:t>Human changes position of his/her hands every run, the possibility of using the expert motion planner decrease every run, in the last several runs, the motion is fully generated by the learned model.</a:t>
            </a:r>
            <a:br>
              <a:rPr lang="en"/>
            </a:b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Overview</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62" name="Shape 62"/>
          <p:cNvPicPr preferRelativeResize="0"/>
          <p:nvPr/>
        </p:nvPicPr>
        <p:blipFill>
          <a:blip r:embed="rId3">
            <a:alphaModFix/>
          </a:blip>
          <a:stretch>
            <a:fillRect/>
          </a:stretch>
        </p:blipFill>
        <p:spPr>
          <a:xfrm>
            <a:off x="877875" y="1115037"/>
            <a:ext cx="7388250" cy="3491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Deep Network Structure</a:t>
            </a:r>
          </a:p>
        </p:txBody>
      </p:sp>
      <p:sp>
        <p:nvSpPr>
          <p:cNvPr id="181" name="Shape 18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pic>
        <p:nvPicPr>
          <p:cNvPr id="182" name="Shape 182"/>
          <p:cNvPicPr preferRelativeResize="0"/>
          <p:nvPr/>
        </p:nvPicPr>
        <p:blipFill>
          <a:blip r:embed="rId3">
            <a:alphaModFix/>
          </a:blip>
          <a:stretch>
            <a:fillRect/>
          </a:stretch>
        </p:blipFill>
        <p:spPr>
          <a:xfrm>
            <a:off x="2001100" y="1294100"/>
            <a:ext cx="5152826" cy="3065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Simulated Environment</a:t>
            </a:r>
          </a:p>
        </p:txBody>
      </p:sp>
      <p:sp>
        <p:nvSpPr>
          <p:cNvPr id="188" name="Shape 188"/>
          <p:cNvSpPr txBox="1"/>
          <p:nvPr>
            <p:ph idx="1" type="body"/>
          </p:nvPr>
        </p:nvSpPr>
        <p:spPr>
          <a:xfrm>
            <a:off x="311700" y="1152475"/>
            <a:ext cx="2656500" cy="3416400"/>
          </a:xfrm>
          <a:prstGeom prst="rect">
            <a:avLst/>
          </a:prstGeom>
        </p:spPr>
        <p:txBody>
          <a:bodyPr anchorCtr="0" anchor="t" bIns="91425" lIns="91425" rIns="91425" wrap="square" tIns="91425">
            <a:noAutofit/>
          </a:bodyPr>
          <a:lstStyle/>
          <a:p>
            <a:pPr indent="0" lvl="0" marL="0">
              <a:spcBef>
                <a:spcPts val="0"/>
              </a:spcBef>
              <a:buNone/>
            </a:pPr>
            <a:r>
              <a:rPr lang="en"/>
              <a:t>Town 1 is used for training.</a:t>
            </a:r>
            <a:br>
              <a:rPr lang="en"/>
            </a:br>
            <a:r>
              <a:rPr lang="en"/>
              <a:t>Town 2 is used for testing (right). Map on top, view from onboard camera below. </a:t>
            </a:r>
          </a:p>
          <a:p>
            <a:pPr indent="0" lvl="0" marL="0">
              <a:spcBef>
                <a:spcPts val="0"/>
              </a:spcBef>
              <a:buNone/>
            </a:pPr>
            <a:r>
              <a:rPr lang="en"/>
              <a:t>The the difference in visual style.</a:t>
            </a:r>
          </a:p>
        </p:txBody>
      </p:sp>
      <p:pic>
        <p:nvPicPr>
          <p:cNvPr id="189" name="Shape 189"/>
          <p:cNvPicPr preferRelativeResize="0"/>
          <p:nvPr/>
        </p:nvPicPr>
        <p:blipFill>
          <a:blip r:embed="rId3">
            <a:alphaModFix/>
          </a:blip>
          <a:stretch>
            <a:fillRect/>
          </a:stretch>
        </p:blipFill>
        <p:spPr>
          <a:xfrm>
            <a:off x="3405125" y="1183050"/>
            <a:ext cx="5500925" cy="33552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Simulation Data Collection</a:t>
            </a: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Noise injection in data collection.</a:t>
            </a:r>
          </a:p>
        </p:txBody>
      </p:sp>
      <p:pic>
        <p:nvPicPr>
          <p:cNvPr id="196" name="Shape 196"/>
          <p:cNvPicPr preferRelativeResize="0"/>
          <p:nvPr/>
        </p:nvPicPr>
        <p:blipFill>
          <a:blip r:embed="rId3">
            <a:alphaModFix/>
          </a:blip>
          <a:stretch>
            <a:fillRect/>
          </a:stretch>
        </p:blipFill>
        <p:spPr>
          <a:xfrm>
            <a:off x="1551625" y="1604150"/>
            <a:ext cx="5822635" cy="341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Reference</a:t>
            </a:r>
          </a:p>
        </p:txBody>
      </p:sp>
      <p:sp>
        <p:nvSpPr>
          <p:cNvPr id="202" name="Shape 20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Ross, Stéphane, Geoffrey J. Gordon, and Drew Bagnell. "A reduction of imitation learning and structured prediction to no-regret online learning." International Conference on Artificial Intelligence and Statistics. 2011.</a:t>
            </a:r>
          </a:p>
          <a:p>
            <a:pPr indent="0" lvl="0" marL="0">
              <a:spcBef>
                <a:spcPts val="0"/>
              </a:spcBef>
              <a:buNone/>
            </a:pPr>
            <a:r>
              <a:rPr lang="en"/>
              <a:t>Codevilla, Felipe, et al. "End-to-end driving via conditional imitation learning." arXiv preprint arXiv:1710.02410 (2017).</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Overview</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descr="End-to-end Driving via Conditional Imitation Learning Felipe Codevilla, Matthias Müller, Alexey Dosovitskiy, Antonio López, and Vladlen Koltun http://arxiv.org/abs/1710.02410" id="69" name="Shape 69" title="End-to-end Driving via Conditional Imitation Learning">
            <a:hlinkClick r:id="rId3"/>
          </p:cNvPr>
          <p:cNvSpPr/>
          <p:nvPr/>
        </p:nvSpPr>
        <p:spPr>
          <a:xfrm>
            <a:off x="2286000" y="1249375"/>
            <a:ext cx="4572000" cy="3429000"/>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Related Work</a:t>
            </a:r>
          </a:p>
        </p:txBody>
      </p:sp>
      <p:sp>
        <p:nvSpPr>
          <p:cNvPr id="75" name="Shape 7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a:spcBef>
                <a:spcPts val="0"/>
              </a:spcBef>
              <a:spcAft>
                <a:spcPts val="0"/>
              </a:spcAft>
              <a:buSzPts val="1800"/>
              <a:buChar char="●"/>
            </a:pPr>
            <a:r>
              <a:rPr lang="en"/>
              <a:t>Reinforcement Learning</a:t>
            </a:r>
          </a:p>
          <a:p>
            <a:pPr indent="-342900" lvl="0" marL="457200">
              <a:spcBef>
                <a:spcPts val="0"/>
              </a:spcBef>
              <a:spcAft>
                <a:spcPts val="0"/>
              </a:spcAft>
              <a:buSzPts val="1800"/>
              <a:buChar char="●"/>
            </a:pPr>
            <a:r>
              <a:rPr lang="en"/>
              <a:t>Guided Policy Search</a:t>
            </a:r>
          </a:p>
          <a:p>
            <a:pPr indent="-342900" lvl="0" marL="457200">
              <a:spcBef>
                <a:spcPts val="0"/>
              </a:spcBef>
              <a:spcAft>
                <a:spcPts val="0"/>
              </a:spcAft>
              <a:buSzPts val="1800"/>
              <a:buChar char="●"/>
            </a:pPr>
            <a:r>
              <a:rPr lang="en"/>
              <a:t>Directed Policy Search</a:t>
            </a:r>
          </a:p>
          <a:p>
            <a:pPr indent="-342900" lvl="0" marL="457200">
              <a:spcBef>
                <a:spcPts val="0"/>
              </a:spcBef>
              <a:buSzPts val="1800"/>
              <a:buChar char="●"/>
            </a:pPr>
            <a:r>
              <a:rPr lang="en"/>
              <a:t>Imitation Learning</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Reinforcement Learning</a:t>
            </a:r>
          </a:p>
        </p:txBody>
      </p:sp>
      <p:sp>
        <p:nvSpPr>
          <p:cNvPr id="81" name="Shape 8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b="1" lang="en"/>
              <a:t>Pollcy π:</a:t>
            </a:r>
            <a:r>
              <a:rPr lang="en"/>
              <a:t> to control an agent in a stochastic environment</a:t>
            </a:r>
          </a:p>
          <a:p>
            <a:pPr indent="0" lvl="0" marL="0" rtl="0">
              <a:spcBef>
                <a:spcPts val="0"/>
              </a:spcBef>
              <a:buNone/>
            </a:pPr>
            <a:r>
              <a:rPr lang="en"/>
              <a:t>Time step t, observe a state </a:t>
            </a:r>
            <a:r>
              <a:rPr b="1" lang="en"/>
              <a:t>x_t</a:t>
            </a:r>
            <a:r>
              <a:rPr lang="en"/>
              <a:t> and chooses an action</a:t>
            </a:r>
            <a:r>
              <a:rPr b="1" lang="en"/>
              <a:t> u_t</a:t>
            </a:r>
            <a:r>
              <a:rPr lang="en"/>
              <a:t> according to π</a:t>
            </a:r>
            <a:r>
              <a:rPr b="1" lang="en"/>
              <a:t>(u_t| x_t)</a:t>
            </a:r>
          </a:p>
          <a:p>
            <a:pPr indent="0" lvl="0" marL="0" rtl="0">
              <a:spcBef>
                <a:spcPts val="0"/>
              </a:spcBef>
              <a:buNone/>
            </a:pPr>
            <a:r>
              <a:rPr lang="en"/>
              <a:t>Producing a state transition according to </a:t>
            </a:r>
            <a:r>
              <a:rPr b="1" lang="en"/>
              <a:t>p(x_t+1 | x_t, u_t)</a:t>
            </a:r>
            <a:r>
              <a:rPr lang="en"/>
              <a:t>. The goal is specified by reward </a:t>
            </a:r>
            <a:r>
              <a:rPr b="1" lang="en"/>
              <a:t>r(x_t, u_t)</a:t>
            </a:r>
          </a:p>
          <a:p>
            <a:pPr indent="0" lvl="0" marL="0" rtl="0">
              <a:spcBef>
                <a:spcPts val="0"/>
              </a:spcBef>
              <a:buNone/>
            </a:pPr>
            <a:r>
              <a:rPr lang="en">
                <a:solidFill>
                  <a:srgbClr val="ADADAD"/>
                </a:solidFill>
              </a:rPr>
              <a:t>ζ</a:t>
            </a:r>
            <a:r>
              <a:rPr lang="en"/>
              <a:t> denote a sequence of actions and states, with</a:t>
            </a:r>
            <a:r>
              <a:rPr b="1" lang="en"/>
              <a:t> r(</a:t>
            </a:r>
            <a:r>
              <a:rPr lang="en">
                <a:solidFill>
                  <a:srgbClr val="ADADAD"/>
                </a:solidFill>
              </a:rPr>
              <a:t>ζ</a:t>
            </a:r>
            <a:r>
              <a:rPr b="1" lang="en"/>
              <a:t>) </a:t>
            </a:r>
            <a:r>
              <a:rPr lang="en"/>
              <a:t>and </a:t>
            </a:r>
            <a:r>
              <a:rPr b="1" lang="en"/>
              <a:t>π(</a:t>
            </a:r>
            <a:r>
              <a:rPr lang="en">
                <a:solidFill>
                  <a:srgbClr val="ADADAD"/>
                </a:solidFill>
              </a:rPr>
              <a:t>ζ</a:t>
            </a:r>
            <a:r>
              <a:rPr b="1" lang="en"/>
              <a:t>) </a:t>
            </a:r>
            <a:r>
              <a:rPr lang="en"/>
              <a:t>being the total reward and its probability under π.</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Reinforcement Learning</a:t>
            </a:r>
          </a:p>
        </p:txBody>
      </p:sp>
      <p:sp>
        <p:nvSpPr>
          <p:cNvPr id="87" name="Shape 8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solidFill>
                  <a:srgbClr val="ADADAD"/>
                </a:solidFill>
              </a:rPr>
              <a:t>Policy gradient methods learn a parameterized policy π_θ by directly optimizing its expected return E[J(θ)] with the respect to θ.</a:t>
            </a:r>
          </a:p>
          <a:p>
            <a:pPr indent="0" lvl="0" marL="0" rtl="0">
              <a:spcBef>
                <a:spcPts val="0"/>
              </a:spcBef>
              <a:buNone/>
            </a:pPr>
            <a:r>
              <a:rPr lang="en">
                <a:solidFill>
                  <a:srgbClr val="ADADAD"/>
                </a:solidFill>
              </a:rPr>
              <a:t>estimate the gradient E[∇J(θ)] using samples ζ1, . . . , ζm drawn from the current policy πθ, and then improve the policy by taking a step along this gradient.</a:t>
            </a:r>
          </a:p>
          <a:p>
            <a:pPr indent="0" lvl="0" marL="0" rtl="0">
              <a:spcBef>
                <a:spcPts val="0"/>
              </a:spcBef>
              <a:buNone/>
            </a:pPr>
            <a:r>
              <a:rPr lang="en">
                <a:solidFill>
                  <a:srgbClr val="ADADAD"/>
                </a:solidFill>
              </a:rPr>
              <a:t>The gradient can be estimated using the following equation:</a:t>
            </a:r>
          </a:p>
          <a:p>
            <a:pPr indent="0" lvl="0" marL="0" rtl="0">
              <a:spcBef>
                <a:spcPts val="0"/>
              </a:spcBef>
              <a:buNone/>
            </a:pPr>
            <a:r>
              <a:t/>
            </a:r>
            <a:endParaRPr>
              <a:solidFill>
                <a:srgbClr val="ADADAD"/>
              </a:solidFill>
            </a:endParaRPr>
          </a:p>
        </p:txBody>
      </p:sp>
      <p:pic>
        <p:nvPicPr>
          <p:cNvPr id="88" name="Shape 88"/>
          <p:cNvPicPr preferRelativeResize="0"/>
          <p:nvPr/>
        </p:nvPicPr>
        <p:blipFill>
          <a:blip r:embed="rId3">
            <a:alphaModFix/>
          </a:blip>
          <a:stretch>
            <a:fillRect/>
          </a:stretch>
        </p:blipFill>
        <p:spPr>
          <a:xfrm>
            <a:off x="1123950" y="3521125"/>
            <a:ext cx="6896100" cy="1047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Reinforcement Learning</a:t>
            </a:r>
          </a:p>
        </p:txBody>
      </p:sp>
      <p:sp>
        <p:nvSpPr>
          <p:cNvPr id="94" name="Shape 9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solidFill>
                  <a:srgbClr val="ADADAD"/>
                </a:solidFill>
              </a:rPr>
              <a:t>∇log πθ(ζi) decomposes to sum of ∇log πθ(ut|xt)</a:t>
            </a:r>
          </a:p>
          <a:p>
            <a:pPr indent="0" lvl="0" marL="0" rtl="0">
              <a:spcBef>
                <a:spcPts val="0"/>
              </a:spcBef>
              <a:buNone/>
            </a:pPr>
            <a:r>
              <a:t/>
            </a:r>
            <a:endParaRPr>
              <a:solidFill>
                <a:srgbClr val="ADADAD"/>
              </a:solidFill>
            </a:endParaRPr>
          </a:p>
          <a:p>
            <a:pPr indent="0" lvl="0" marL="0" rtl="0">
              <a:spcBef>
                <a:spcPts val="0"/>
              </a:spcBef>
              <a:buNone/>
            </a:pPr>
            <a:r>
              <a:t/>
            </a:r>
            <a:endParaRPr>
              <a:solidFill>
                <a:srgbClr val="ADADAD"/>
              </a:solidFill>
            </a:endParaRPr>
          </a:p>
          <a:p>
            <a:pPr indent="0" lvl="0" marL="0" rtl="0">
              <a:spcBef>
                <a:spcPts val="0"/>
              </a:spcBef>
              <a:buNone/>
            </a:pPr>
            <a:r>
              <a:t/>
            </a:r>
            <a:endParaRPr>
              <a:solidFill>
                <a:srgbClr val="ADADAD"/>
              </a:solidFill>
            </a:endParaRPr>
          </a:p>
          <a:p>
            <a:pPr indent="0" lvl="0" marL="0" rtl="0">
              <a:spcBef>
                <a:spcPts val="0"/>
              </a:spcBef>
              <a:buNone/>
            </a:pPr>
            <a:r>
              <a:rPr lang="en">
                <a:solidFill>
                  <a:srgbClr val="ADADAD"/>
                </a:solidFill>
              </a:rPr>
              <a:t>is optimized where ak denote time-step-dependent weighting factors and aΣ is a normalization factor in order to ensure that the normalized weights ak/aΣ sum up to one.</a:t>
            </a:r>
          </a:p>
        </p:txBody>
      </p:sp>
      <p:pic>
        <p:nvPicPr>
          <p:cNvPr id="95" name="Shape 95"/>
          <p:cNvPicPr preferRelativeResize="0"/>
          <p:nvPr/>
        </p:nvPicPr>
        <p:blipFill>
          <a:blip r:embed="rId3">
            <a:alphaModFix/>
          </a:blip>
          <a:stretch>
            <a:fillRect/>
          </a:stretch>
        </p:blipFill>
        <p:spPr>
          <a:xfrm>
            <a:off x="2947975" y="1924050"/>
            <a:ext cx="3248025" cy="1295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Direct/Guided Policy Search</a:t>
            </a:r>
          </a:p>
        </p:txBody>
      </p:sp>
      <p:sp>
        <p:nvSpPr>
          <p:cNvPr id="101" name="Shape 101"/>
          <p:cNvSpPr txBox="1"/>
          <p:nvPr>
            <p:ph idx="1" type="body"/>
          </p:nvPr>
        </p:nvSpPr>
        <p:spPr>
          <a:xfrm>
            <a:off x="311700" y="1152475"/>
            <a:ext cx="8016300" cy="3416400"/>
          </a:xfrm>
          <a:prstGeom prst="rect">
            <a:avLst/>
          </a:prstGeom>
        </p:spPr>
        <p:txBody>
          <a:bodyPr anchorCtr="0" anchor="t" bIns="91425" lIns="91425" rIns="91425" wrap="square" tIns="91425">
            <a:noAutofit/>
          </a:bodyPr>
          <a:lstStyle/>
          <a:p>
            <a:pPr indent="0" lvl="0" marL="0" rtl="0">
              <a:spcBef>
                <a:spcPts val="0"/>
              </a:spcBef>
              <a:buNone/>
            </a:pPr>
            <a:r>
              <a:rPr lang="en"/>
              <a:t>Direct policy search, </a:t>
            </a:r>
            <a:r>
              <a:rPr lang="en">
                <a:solidFill>
                  <a:srgbClr val="ADADAD"/>
                </a:solidFill>
              </a:rPr>
              <a:t>carefully choose a specialized policy class to to learn the policy in a reasonable number of iterations without falling into poor local optima.</a:t>
            </a:r>
          </a:p>
          <a:p>
            <a:pPr indent="0" lvl="0" marL="0" rtl="0">
              <a:spcBef>
                <a:spcPts val="0"/>
              </a:spcBef>
              <a:spcAft>
                <a:spcPts val="0"/>
              </a:spcAft>
              <a:buNone/>
            </a:pPr>
            <a:r>
              <a:rPr lang="en">
                <a:solidFill>
                  <a:srgbClr val="ADADAD"/>
                </a:solidFill>
              </a:rPr>
              <a:t>Guided policy search algorithm uses differential dynamic programming (DDP) to generate “guiding samples,” which assist the policy search by exploring high-reward regions.</a:t>
            </a:r>
          </a:p>
          <a:p>
            <a:pPr indent="0" lvl="0" marL="0" rtl="0">
              <a:spcBef>
                <a:spcPts val="0"/>
              </a:spcBef>
              <a:spcAft>
                <a:spcPts val="0"/>
              </a:spcAft>
              <a:buNone/>
            </a:pPr>
            <a:r>
              <a:t/>
            </a:r>
            <a:endParaRPr>
              <a:solidFill>
                <a:srgbClr val="ADADAD"/>
              </a:solidFill>
            </a:endParaRPr>
          </a:p>
          <a:p>
            <a:pPr indent="0" lvl="0" marL="0" rtl="0">
              <a:spcBef>
                <a:spcPts val="0"/>
              </a:spcBef>
              <a:spcAft>
                <a:spcPts val="0"/>
              </a:spcAft>
              <a:buNone/>
            </a:pPr>
            <a:r>
              <a:rPr lang="en">
                <a:solidFill>
                  <a:srgbClr val="ADADAD"/>
                </a:solidFill>
              </a:rPr>
              <a:t>By initializing DDP with example demonstrations, method can perform learning from demonstration.</a:t>
            </a:r>
          </a:p>
          <a:p>
            <a:pPr indent="0" lvl="0" marL="0" rtl="0">
              <a:spcBef>
                <a:spcPts val="0"/>
              </a:spcBef>
              <a:spcAft>
                <a:spcPts val="0"/>
              </a:spcAft>
              <a:buNone/>
            </a:pPr>
            <a:r>
              <a:t/>
            </a:r>
            <a:endParaRPr sz="1400">
              <a:solidFill>
                <a:srgbClr val="ADADAD"/>
              </a:solidFill>
            </a:endParaRPr>
          </a:p>
          <a:p>
            <a:pPr indent="0" lvl="0" marL="0" rtl="0">
              <a:spcBef>
                <a:spcPts val="0"/>
              </a:spcBef>
              <a:spcAft>
                <a:spcPts val="0"/>
              </a:spcAft>
              <a:buNone/>
            </a:pPr>
            <a:r>
              <a:t/>
            </a:r>
            <a:endParaRPr sz="1400">
              <a:solidFill>
                <a:srgbClr val="ADADAD"/>
              </a:solidFill>
            </a:endParaRPr>
          </a:p>
          <a:p>
            <a:pPr indent="0" lvl="0" marL="0" rtl="0">
              <a:spcBef>
                <a:spcPts val="0"/>
              </a:spcBef>
              <a:buNone/>
            </a:pPr>
            <a:r>
              <a:t/>
            </a:r>
            <a:endParaRPr sz="1400">
              <a:solidFill>
                <a:srgbClr val="ADADAD"/>
              </a:solidFill>
            </a:endParaRPr>
          </a:p>
          <a:p>
            <a:pPr indent="0" lvl="0" marL="0" rtl="0">
              <a:spcBef>
                <a:spcPts val="0"/>
              </a:spcBef>
              <a:buNone/>
            </a:pPr>
            <a:r>
              <a:t/>
            </a:r>
            <a:endParaRPr sz="1400">
              <a:solidFill>
                <a:srgbClr val="ADADAD"/>
              </a:solidFill>
            </a:endParaRPr>
          </a:p>
          <a:p>
            <a:pPr indent="0" lvl="0" marL="0" rtl="0">
              <a:spcBef>
                <a:spcPts val="0"/>
              </a:spcBef>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Directed Policy Search</a:t>
            </a:r>
          </a:p>
        </p:txBody>
      </p:sp>
      <p:sp>
        <p:nvSpPr>
          <p:cNvPr id="107" name="Shape 107"/>
          <p:cNvSpPr txBox="1"/>
          <p:nvPr>
            <p:ph idx="1" type="body"/>
          </p:nvPr>
        </p:nvSpPr>
        <p:spPr>
          <a:xfrm>
            <a:off x="311700" y="1152475"/>
            <a:ext cx="4055100" cy="3416400"/>
          </a:xfrm>
          <a:prstGeom prst="rect">
            <a:avLst/>
          </a:prstGeom>
        </p:spPr>
        <p:txBody>
          <a:bodyPr anchorCtr="0" anchor="t" bIns="91425" lIns="91425" rIns="91425" wrap="square" tIns="91425">
            <a:noAutofit/>
          </a:bodyPr>
          <a:lstStyle/>
          <a:p>
            <a:pPr indent="0" lvl="0" marL="0" rtl="0">
              <a:spcBef>
                <a:spcPts val="0"/>
              </a:spcBef>
              <a:buNone/>
            </a:pPr>
            <a:r>
              <a:rPr lang="en">
                <a:solidFill>
                  <a:srgbClr val="ADADAD"/>
                </a:solidFill>
              </a:rPr>
              <a:t>An Application of Reinforcement Learning to Aerobatic Helicopter Flight</a:t>
            </a:r>
          </a:p>
          <a:p>
            <a:pPr indent="0" lvl="0" marL="0" rtl="0">
              <a:spcBef>
                <a:spcPts val="0"/>
              </a:spcBef>
              <a:buNone/>
            </a:pPr>
            <a:r>
              <a:rPr lang="en" sz="1400">
                <a:solidFill>
                  <a:srgbClr val="ADADAD"/>
                </a:solidFill>
              </a:rPr>
              <a:t>a pilot fly the helicopter to help find a helicopter dynamics model and a reward (cost) function.</a:t>
            </a:r>
          </a:p>
          <a:p>
            <a:pPr indent="0" lvl="0" marL="0" rtl="0">
              <a:spcBef>
                <a:spcPts val="0"/>
              </a:spcBef>
              <a:buNone/>
            </a:pPr>
            <a:r>
              <a:rPr lang="en" sz="1400">
                <a:solidFill>
                  <a:srgbClr val="ADADAD"/>
                </a:solidFill>
              </a:rPr>
              <a:t>Using reinforcement learning algorithm to find the controller.</a:t>
            </a:r>
          </a:p>
          <a:p>
            <a:pPr indent="0" lvl="0" marL="0" rtl="0">
              <a:spcBef>
                <a:spcPts val="0"/>
              </a:spcBef>
              <a:spcAft>
                <a:spcPts val="0"/>
              </a:spcAft>
              <a:buNone/>
            </a:pPr>
            <a:r>
              <a:rPr lang="en" sz="1400">
                <a:solidFill>
                  <a:srgbClr val="ADADAD"/>
                </a:solidFill>
              </a:rPr>
              <a:t>differential dynamic programming (DDP), an extension of the linear quadratic regulator (LQR).</a:t>
            </a:r>
          </a:p>
          <a:p>
            <a:pPr indent="0" lvl="0" marL="0" rtl="0">
              <a:spcBef>
                <a:spcPts val="0"/>
              </a:spcBef>
              <a:buNone/>
            </a:pPr>
            <a:r>
              <a:t/>
            </a:r>
            <a:endParaRPr sz="1400">
              <a:solidFill>
                <a:srgbClr val="ADADAD"/>
              </a:solidFill>
            </a:endParaRPr>
          </a:p>
          <a:p>
            <a:pPr indent="0" lvl="0" marL="0" rtl="0">
              <a:spcBef>
                <a:spcPts val="0"/>
              </a:spcBef>
              <a:buNone/>
            </a:pPr>
            <a:r>
              <a:t/>
            </a:r>
            <a:endParaRPr/>
          </a:p>
        </p:txBody>
      </p:sp>
      <p:sp>
        <p:nvSpPr>
          <p:cNvPr descr="Stanford Autonomous Helicopter performing an aerobatic airshow under computer control.  Visit http://heli.stanford.edu for more." id="108" name="Shape 108" title="Stanford Autonomous Helicopter - Airshow #2">
            <a:hlinkClick r:id="rId3"/>
          </p:cNvPr>
          <p:cNvSpPr/>
          <p:nvPr/>
        </p:nvSpPr>
        <p:spPr>
          <a:xfrm>
            <a:off x="4366800" y="1146175"/>
            <a:ext cx="4572000" cy="34290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